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72" r:id="rId4"/>
    <p:sldId id="270" r:id="rId5"/>
    <p:sldId id="271" r:id="rId6"/>
    <p:sldId id="278" r:id="rId7"/>
    <p:sldId id="280" r:id="rId8"/>
    <p:sldId id="288" r:id="rId9"/>
    <p:sldId id="287" r:id="rId10"/>
    <p:sldId id="289" r:id="rId11"/>
    <p:sldId id="279" r:id="rId12"/>
    <p:sldId id="273" r:id="rId13"/>
    <p:sldId id="260" r:id="rId14"/>
    <p:sldId id="261" r:id="rId15"/>
    <p:sldId id="262" r:id="rId16"/>
    <p:sldId id="263" r:id="rId17"/>
    <p:sldId id="264" r:id="rId18"/>
    <p:sldId id="265" r:id="rId19"/>
    <p:sldId id="276" r:id="rId20"/>
    <p:sldId id="277" r:id="rId21"/>
    <p:sldId id="274" r:id="rId22"/>
    <p:sldId id="275" r:id="rId23"/>
    <p:sldId id="28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71" d="100"/>
          <a:sy n="71" d="100"/>
        </p:scale>
        <p:origin x="-13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6/1/2017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6/1/2017</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6/1/2017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6/1/2017</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6/1/2017</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6/1/2017</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6/1/2017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cdn.ipsnews.net/Library/2015/01/lasoufriere.jpg"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676400"/>
            <a:ext cx="6172200" cy="1894362"/>
          </a:xfrm>
        </p:spPr>
        <p:txBody>
          <a:bodyPr/>
          <a:lstStyle/>
          <a:p>
            <a:pPr algn="ctr"/>
            <a:r>
              <a:rPr lang="en-029" dirty="0" smtClean="0">
                <a:solidFill>
                  <a:srgbClr val="006600"/>
                </a:solidFill>
              </a:rPr>
              <a:t>OAS Sustainable Cities Course </a:t>
            </a:r>
            <a:endParaRPr lang="en-029" dirty="0">
              <a:solidFill>
                <a:srgbClr val="006600"/>
              </a:solidFill>
            </a:endParaRPr>
          </a:p>
        </p:txBody>
      </p:sp>
      <p:sp>
        <p:nvSpPr>
          <p:cNvPr id="3" name="Subtitle 2"/>
          <p:cNvSpPr>
            <a:spLocks noGrp="1"/>
          </p:cNvSpPr>
          <p:nvPr>
            <p:ph type="subTitle" idx="1"/>
          </p:nvPr>
        </p:nvSpPr>
        <p:spPr>
          <a:xfrm>
            <a:off x="2743200" y="5715000"/>
            <a:ext cx="6248400" cy="914400"/>
          </a:xfrm>
        </p:spPr>
        <p:txBody>
          <a:bodyPr>
            <a:normAutofit/>
          </a:bodyPr>
          <a:lstStyle/>
          <a:p>
            <a:r>
              <a:rPr lang="en-029" dirty="0" smtClean="0">
                <a:solidFill>
                  <a:srgbClr val="006600"/>
                </a:solidFill>
              </a:rPr>
              <a:t>Presented by:</a:t>
            </a:r>
          </a:p>
          <a:p>
            <a:r>
              <a:rPr lang="en-029" dirty="0" smtClean="0">
                <a:solidFill>
                  <a:srgbClr val="006600"/>
                </a:solidFill>
              </a:rPr>
              <a:t>Cametha John – St. Vincent and the Grenadines</a:t>
            </a:r>
            <a:endParaRPr lang="en-029" dirty="0">
              <a:solidFill>
                <a:srgbClr val="006600"/>
              </a:solidFill>
            </a:endParaRPr>
          </a:p>
        </p:txBody>
      </p:sp>
      <p:sp>
        <p:nvSpPr>
          <p:cNvPr id="4" name="Subtitle 2"/>
          <p:cNvSpPr txBox="1">
            <a:spLocks/>
          </p:cNvSpPr>
          <p:nvPr/>
        </p:nvSpPr>
        <p:spPr>
          <a:xfrm>
            <a:off x="2743200" y="3581400"/>
            <a:ext cx="6172200" cy="659922"/>
          </a:xfrm>
          <a:prstGeom prst="rect">
            <a:avLst/>
          </a:prstGeom>
        </p:spPr>
        <p:txBody>
          <a:bodyPr vert="horz">
            <a:normAutofit/>
          </a:bodyPr>
          <a:lstStyle/>
          <a:p>
            <a:pPr marL="0" marR="0" lvl="0" indent="0" algn="ctr"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029" sz="1800" b="1" i="0" u="none" strike="noStrike" kern="1200" cap="none" spc="0" normalizeH="0" baseline="0" noProof="0" dirty="0" smtClean="0">
                <a:ln>
                  <a:noFill/>
                </a:ln>
                <a:solidFill>
                  <a:srgbClr val="006600"/>
                </a:solidFill>
                <a:effectLst/>
                <a:uLnTx/>
                <a:uFillTx/>
                <a:latin typeface="+mn-lt"/>
                <a:ea typeface="+mn-ea"/>
                <a:cs typeface="+mn-cs"/>
              </a:rPr>
              <a:t>St. Kitts &amp; Nevis. May 31</a:t>
            </a:r>
            <a:r>
              <a:rPr kumimoji="0" lang="en-029" sz="1800" b="1" i="0" u="none" strike="noStrike" kern="1200" cap="none" spc="0" normalizeH="0" baseline="30000" noProof="0" dirty="0" smtClean="0">
                <a:ln>
                  <a:noFill/>
                </a:ln>
                <a:solidFill>
                  <a:srgbClr val="006600"/>
                </a:solidFill>
                <a:effectLst/>
                <a:uLnTx/>
                <a:uFillTx/>
                <a:latin typeface="+mn-lt"/>
                <a:ea typeface="+mn-ea"/>
                <a:cs typeface="+mn-cs"/>
              </a:rPr>
              <a:t>st</a:t>
            </a:r>
            <a:r>
              <a:rPr kumimoji="0" lang="en-029" sz="1800" b="1" i="0" u="none" strike="noStrike" kern="1200" cap="none" spc="0" normalizeH="0" baseline="0" noProof="0" dirty="0" smtClean="0">
                <a:ln>
                  <a:noFill/>
                </a:ln>
                <a:solidFill>
                  <a:srgbClr val="006600"/>
                </a:solidFill>
                <a:effectLst/>
                <a:uLnTx/>
                <a:uFillTx/>
                <a:latin typeface="+mn-lt"/>
                <a:ea typeface="+mn-ea"/>
                <a:cs typeface="+mn-cs"/>
              </a:rPr>
              <a:t> – June 3</a:t>
            </a:r>
            <a:r>
              <a:rPr kumimoji="0" lang="en-029" sz="1800" b="1" i="0" u="none" strike="noStrike" kern="1200" cap="none" spc="0" normalizeH="0" baseline="30000" noProof="0" dirty="0" smtClean="0">
                <a:ln>
                  <a:noFill/>
                </a:ln>
                <a:solidFill>
                  <a:srgbClr val="006600"/>
                </a:solidFill>
                <a:effectLst/>
                <a:uLnTx/>
                <a:uFillTx/>
                <a:latin typeface="+mn-lt"/>
                <a:ea typeface="+mn-ea"/>
                <a:cs typeface="+mn-cs"/>
              </a:rPr>
              <a:t>rd</a:t>
            </a:r>
            <a:r>
              <a:rPr kumimoji="0" lang="en-029" sz="1800" b="1" i="0" u="none" strike="noStrike" kern="1200" cap="none" spc="0" normalizeH="0" baseline="0" noProof="0" dirty="0" smtClean="0">
                <a:ln>
                  <a:noFill/>
                </a:ln>
                <a:solidFill>
                  <a:srgbClr val="006600"/>
                </a:solidFill>
                <a:effectLst/>
                <a:uLnTx/>
                <a:uFillTx/>
                <a:latin typeface="+mn-lt"/>
                <a:ea typeface="+mn-ea"/>
                <a:cs typeface="+mn-cs"/>
              </a:rPr>
              <a:t>, 2017</a:t>
            </a:r>
            <a:endParaRPr kumimoji="0" lang="en-029" sz="1800" b="1" i="0" u="none" strike="noStrike" kern="1200" cap="none" spc="0" normalizeH="0" baseline="0" noProof="0" dirty="0">
              <a:ln>
                <a:noFill/>
              </a:ln>
              <a:solidFill>
                <a:srgbClr val="0066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voteulp.com/sites/default/files/Jennings_wa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28600"/>
            <a:ext cx="7315200" cy="5486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6019800"/>
            <a:ext cx="7239000" cy="369332"/>
          </a:xfrm>
          <a:prstGeom prst="rect">
            <a:avLst/>
          </a:prstGeom>
          <a:noFill/>
        </p:spPr>
        <p:txBody>
          <a:bodyPr wrap="square" rtlCol="0">
            <a:spAutoFit/>
          </a:bodyPr>
          <a:lstStyle/>
          <a:p>
            <a:r>
              <a:rPr lang="en-029" dirty="0" smtClean="0"/>
              <a:t>A water catchment in North Eastern section of St. Vincent</a:t>
            </a:r>
            <a:endParaRPr lang="en-US" dirty="0"/>
          </a:p>
        </p:txBody>
      </p:sp>
    </p:spTree>
    <p:extLst>
      <p:ext uri="{BB962C8B-B14F-4D97-AF65-F5344CB8AC3E}">
        <p14:creationId xmlns:p14="http://schemas.microsoft.com/office/powerpoint/2010/main" val="3909029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lstStyle/>
          <a:p>
            <a:pPr algn="ctr"/>
            <a:r>
              <a:rPr lang="en-029" b="1" dirty="0" smtClean="0">
                <a:solidFill>
                  <a:srgbClr val="006600"/>
                </a:solidFill>
              </a:rPr>
              <a:t>Waste Management</a:t>
            </a:r>
            <a:endParaRPr lang="en-029" b="1" dirty="0">
              <a:solidFill>
                <a:srgbClr val="006600"/>
              </a:solidFill>
            </a:endParaRPr>
          </a:p>
        </p:txBody>
      </p:sp>
      <p:sp>
        <p:nvSpPr>
          <p:cNvPr id="3" name="Content Placeholder 2"/>
          <p:cNvSpPr>
            <a:spLocks noGrp="1"/>
          </p:cNvSpPr>
          <p:nvPr>
            <p:ph sz="quarter" idx="1"/>
          </p:nvPr>
        </p:nvSpPr>
        <p:spPr>
          <a:xfrm>
            <a:off x="457200" y="1524000"/>
            <a:ext cx="8001000" cy="4949952"/>
          </a:xfrm>
        </p:spPr>
        <p:txBody>
          <a:bodyPr>
            <a:normAutofit fontScale="92500" lnSpcReduction="10000"/>
          </a:bodyPr>
          <a:lstStyle/>
          <a:p>
            <a:r>
              <a:rPr lang="en-029" dirty="0" smtClean="0"/>
              <a:t>Every community on the mainland has collection of solid waste at least once per week for disposal at landfill. </a:t>
            </a:r>
          </a:p>
          <a:p>
            <a:r>
              <a:rPr lang="en-029" dirty="0" smtClean="0"/>
              <a:t>Private refuse collection companies serve many corporate entities. </a:t>
            </a:r>
          </a:p>
          <a:p>
            <a:r>
              <a:rPr lang="en-US" dirty="0" smtClean="0"/>
              <a:t>Chlorofluorocarbons (</a:t>
            </a:r>
            <a:r>
              <a:rPr lang="en-029" dirty="0" smtClean="0"/>
              <a:t>CFCs) have been completely phased out. </a:t>
            </a:r>
          </a:p>
          <a:p>
            <a:r>
              <a:rPr lang="en-029" dirty="0" smtClean="0"/>
              <a:t>An active private sector lead scrap metal recycling export programme in place.</a:t>
            </a:r>
          </a:p>
          <a:p>
            <a:r>
              <a:rPr lang="en-029" dirty="0" smtClean="0"/>
              <a:t>More plastic wastes being recycled locally by All Island Recycling Inc.</a:t>
            </a:r>
          </a:p>
          <a:p>
            <a:r>
              <a:rPr lang="en-029" dirty="0" smtClean="0"/>
              <a:t>SVGCC launched a waste management project in April 2017</a:t>
            </a:r>
          </a:p>
          <a:p>
            <a:pPr>
              <a:buNone/>
            </a:pPr>
            <a:r>
              <a:rPr lang="en-029" dirty="0" smtClean="0"/>
              <a:t>    -Phase 1: Comprehensive Recycling programme</a:t>
            </a:r>
          </a:p>
          <a:p>
            <a:pPr>
              <a:buNone/>
            </a:pPr>
            <a:r>
              <a:rPr lang="en-029" dirty="0" smtClean="0"/>
              <a:t>    -Phase 2: Composting and backyard gardens on campus</a:t>
            </a:r>
          </a:p>
          <a:p>
            <a:pPr>
              <a:buNone/>
            </a:pPr>
            <a:endParaRPr lang="en-029"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F:\For OAS SKN ppt\UN SDGs.jpg"/>
          <p:cNvPicPr>
            <a:picLocks noGrp="1" noChangeAspect="1" noChangeArrowheads="1"/>
          </p:cNvPicPr>
          <p:nvPr>
            <p:ph sz="quarter" idx="1"/>
          </p:nvPr>
        </p:nvPicPr>
        <p:blipFill>
          <a:blip r:embed="rId2"/>
          <a:srcRect l="18367" t="38792" r="66326" b="31215"/>
          <a:stretch>
            <a:fillRect/>
          </a:stretch>
        </p:blipFill>
        <p:spPr bwMode="auto">
          <a:xfrm>
            <a:off x="3048000" y="2133600"/>
            <a:ext cx="2571750" cy="27432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792162"/>
          </a:xfrm>
        </p:spPr>
        <p:txBody>
          <a:bodyPr/>
          <a:lstStyle/>
          <a:p>
            <a:pPr algn="ctr"/>
            <a:r>
              <a:rPr lang="en-029" b="1" dirty="0" smtClean="0">
                <a:solidFill>
                  <a:srgbClr val="006600"/>
                </a:solidFill>
              </a:rPr>
              <a:t>National Energy Policy (NEP) </a:t>
            </a:r>
            <a:endParaRPr lang="en-029" dirty="0"/>
          </a:p>
        </p:txBody>
      </p:sp>
      <p:sp>
        <p:nvSpPr>
          <p:cNvPr id="3" name="Content Placeholder 2"/>
          <p:cNvSpPr>
            <a:spLocks noGrp="1"/>
          </p:cNvSpPr>
          <p:nvPr>
            <p:ph sz="quarter" idx="1"/>
          </p:nvPr>
        </p:nvSpPr>
        <p:spPr>
          <a:xfrm>
            <a:off x="381000" y="1219200"/>
            <a:ext cx="8001000" cy="5178552"/>
          </a:xfrm>
        </p:spPr>
        <p:txBody>
          <a:bodyPr>
            <a:normAutofit fontScale="92500" lnSpcReduction="10000"/>
          </a:bodyPr>
          <a:lstStyle/>
          <a:p>
            <a:r>
              <a:rPr lang="en-029" dirty="0" smtClean="0"/>
              <a:t>This policy was established in 2009 to provide a plan for the energy sector that addresses sustainability issues. </a:t>
            </a:r>
          </a:p>
          <a:p>
            <a:r>
              <a:rPr lang="en-029" dirty="0" smtClean="0"/>
              <a:t>The National Energy Action Plan (NEAP) was established in 2010, which consolidated policies into actionable steps. </a:t>
            </a:r>
          </a:p>
          <a:p>
            <a:r>
              <a:rPr lang="en-029" dirty="0" smtClean="0"/>
              <a:t>The country identified a goal of generating 30% of all electric output from renewable energy sources by 2015 and 60% by 2020.</a:t>
            </a:r>
          </a:p>
          <a:p>
            <a:r>
              <a:rPr lang="en-029" dirty="0" smtClean="0"/>
              <a:t>VINLEC generates, transmits, and distributes electricity in SVG except in Palm Island and </a:t>
            </a:r>
            <a:r>
              <a:rPr lang="en-029" dirty="0" err="1" smtClean="0"/>
              <a:t>Mustique</a:t>
            </a:r>
            <a:r>
              <a:rPr lang="en-029" dirty="0" smtClean="0"/>
              <a:t> who are supplied by privately owned electricity systems.</a:t>
            </a:r>
          </a:p>
          <a:p>
            <a:r>
              <a:rPr lang="en-029" dirty="0" smtClean="0"/>
              <a:t>VINLEC has a generation capacity of 58.3 </a:t>
            </a:r>
            <a:r>
              <a:rPr lang="en-029" dirty="0" err="1" smtClean="0"/>
              <a:t>MegaWatts</a:t>
            </a:r>
            <a:r>
              <a:rPr lang="en-029" dirty="0" smtClean="0"/>
              <a:t> (MW), of which 5.6 MW comes from 3 hydropower plants, with the remainder made provided by diesel generators.</a:t>
            </a:r>
          </a:p>
          <a:p>
            <a:r>
              <a:rPr lang="en-029" dirty="0" smtClean="0"/>
              <a:t>Residential rates start at $0.26 per kilowatt-hour (kWh), below the Caribbean regional average of $0.33/kWh</a:t>
            </a:r>
            <a:endParaRPr lang="en-029"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95400"/>
            <a:ext cx="7924800" cy="5178552"/>
          </a:xfrm>
        </p:spPr>
        <p:txBody>
          <a:bodyPr>
            <a:normAutofit/>
          </a:bodyPr>
          <a:lstStyle/>
          <a:p>
            <a:r>
              <a:rPr lang="en-US" sz="2200" dirty="0" smtClean="0"/>
              <a:t>To deliver a 10 MW geothermal power plant to SVG</a:t>
            </a:r>
          </a:p>
          <a:p>
            <a:r>
              <a:rPr lang="en-US" sz="2200" dirty="0" smtClean="0"/>
              <a:t>Partners: Reykjavik Geothermal, Light and Power Holdings Ltd, Government of St. Vincent and the Grenadines, Clinton Climate Initiative, VINLEC</a:t>
            </a:r>
            <a:endParaRPr lang="en-029" sz="2200" dirty="0" smtClean="0"/>
          </a:p>
          <a:p>
            <a:pPr>
              <a:buNone/>
            </a:pPr>
            <a:r>
              <a:rPr lang="en-US" sz="2200" b="1" dirty="0" smtClean="0"/>
              <a:t>Project Activities Completed:</a:t>
            </a:r>
            <a:endParaRPr lang="en-029" sz="2200" b="1" dirty="0" smtClean="0"/>
          </a:p>
          <a:p>
            <a:pPr lvl="0"/>
            <a:r>
              <a:rPr lang="en-US" sz="2200" dirty="0" smtClean="0"/>
              <a:t>Environmental and Social Impact Assessment,</a:t>
            </a:r>
            <a:r>
              <a:rPr lang="en-029" sz="2200" dirty="0" smtClean="0"/>
              <a:t> </a:t>
            </a:r>
            <a:r>
              <a:rPr lang="en-US" sz="2200" dirty="0" smtClean="0"/>
              <a:t>Parrot Census, Resettlement Action Plan, Vesting of lands</a:t>
            </a:r>
            <a:r>
              <a:rPr lang="en-029" sz="2200" dirty="0" smtClean="0"/>
              <a:t>, </a:t>
            </a:r>
            <a:r>
              <a:rPr lang="en-US" sz="2200" dirty="0" smtClean="0"/>
              <a:t>Phase 1 Civil Contract: Site Access and Road Improvement</a:t>
            </a:r>
            <a:r>
              <a:rPr lang="en-029" sz="2200" dirty="0" smtClean="0"/>
              <a:t>, </a:t>
            </a:r>
            <a:r>
              <a:rPr lang="en-US" sz="2200" dirty="0" smtClean="0"/>
              <a:t>Grants and Agreements signed </a:t>
            </a:r>
            <a:endParaRPr lang="en-029" sz="2200" dirty="0" smtClean="0"/>
          </a:p>
          <a:p>
            <a:pPr>
              <a:buNone/>
            </a:pPr>
            <a:r>
              <a:rPr lang="en-US" sz="2200" b="1" dirty="0" smtClean="0"/>
              <a:t>Project Activities for 2017:</a:t>
            </a:r>
            <a:endParaRPr lang="en-029" sz="2200" b="1" dirty="0" smtClean="0"/>
          </a:p>
          <a:p>
            <a:pPr lvl="0"/>
            <a:r>
              <a:rPr lang="en-US" sz="2200" dirty="0" smtClean="0"/>
              <a:t>Phase 2 Civil Works</a:t>
            </a:r>
            <a:r>
              <a:rPr lang="en-029" sz="2200" dirty="0" smtClean="0"/>
              <a:t>, </a:t>
            </a:r>
            <a:r>
              <a:rPr lang="en-US" sz="2200" dirty="0" smtClean="0"/>
              <a:t>Power Purchase Agreement, Drilling Contract </a:t>
            </a:r>
            <a:r>
              <a:rPr lang="en-029" sz="2200" dirty="0" smtClean="0"/>
              <a:t>, </a:t>
            </a:r>
            <a:r>
              <a:rPr lang="en-US" sz="2200" dirty="0" smtClean="0"/>
              <a:t>Cost Assessment for VINLEC Transmission Lines.</a:t>
            </a:r>
            <a:endParaRPr lang="en-029" sz="2200" dirty="0" smtClean="0"/>
          </a:p>
          <a:p>
            <a:pPr>
              <a:buNone/>
            </a:pPr>
            <a:endParaRPr lang="en-029" sz="2000" dirty="0" smtClean="0"/>
          </a:p>
          <a:p>
            <a:endParaRPr lang="en-029" dirty="0"/>
          </a:p>
        </p:txBody>
      </p:sp>
      <p:sp>
        <p:nvSpPr>
          <p:cNvPr id="4" name="Title 3"/>
          <p:cNvSpPr>
            <a:spLocks noGrp="1"/>
          </p:cNvSpPr>
          <p:nvPr>
            <p:ph type="title"/>
          </p:nvPr>
        </p:nvSpPr>
        <p:spPr/>
        <p:txBody>
          <a:bodyPr/>
          <a:lstStyle/>
          <a:p>
            <a:pPr algn="ctr"/>
            <a:r>
              <a:rPr lang="en-US" b="1" dirty="0" smtClean="0">
                <a:solidFill>
                  <a:srgbClr val="006600"/>
                </a:solidFill>
              </a:rPr>
              <a:t>Geothermal Development Project</a:t>
            </a:r>
            <a:r>
              <a:rPr lang="en-US" b="1" dirty="0" smtClean="0"/>
              <a:t/>
            </a:r>
            <a:br>
              <a:rPr lang="en-US" b="1" dirty="0" smtClean="0"/>
            </a:br>
            <a:endParaRPr lang="en-029"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slopes of St. Vincent’s La Soufriere volcano, long the home of illegally grown marijuana, are being explored for geothermal potential. Credit: Kenton X. Chance/IPS">
            <a:hlinkClick r:id="rId2"/>
          </p:cNvPr>
          <p:cNvPicPr>
            <a:picLocks noChangeAspect="1"/>
          </p:cNvPicPr>
          <p:nvPr/>
        </p:nvPicPr>
        <p:blipFill>
          <a:blip r:embed="rId3"/>
          <a:srcRect/>
          <a:stretch>
            <a:fillRect/>
          </a:stretch>
        </p:blipFill>
        <p:spPr bwMode="auto">
          <a:xfrm>
            <a:off x="685800" y="457200"/>
            <a:ext cx="7533997" cy="5029200"/>
          </a:xfrm>
          <a:prstGeom prst="rect">
            <a:avLst/>
          </a:prstGeom>
          <a:noFill/>
          <a:ln w="9525">
            <a:noFill/>
            <a:miter lim="800000"/>
            <a:headEnd/>
            <a:tailEnd/>
          </a:ln>
        </p:spPr>
      </p:pic>
      <p:sp>
        <p:nvSpPr>
          <p:cNvPr id="7" name="Rectangle 6"/>
          <p:cNvSpPr/>
          <p:nvPr/>
        </p:nvSpPr>
        <p:spPr>
          <a:xfrm>
            <a:off x="609600" y="5715000"/>
            <a:ext cx="7467600" cy="646331"/>
          </a:xfrm>
          <a:prstGeom prst="rect">
            <a:avLst/>
          </a:prstGeom>
        </p:spPr>
        <p:txBody>
          <a:bodyPr wrap="square">
            <a:spAutoFit/>
          </a:bodyPr>
          <a:lstStyle/>
          <a:p>
            <a:r>
              <a:rPr lang="en-029" dirty="0" smtClean="0"/>
              <a:t>The slopes of La Soufriere volcano being explored for geothermal potential. </a:t>
            </a:r>
            <a:endParaRPr lang="en-029"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normAutofit fontScale="90000"/>
          </a:bodyPr>
          <a:lstStyle/>
          <a:p>
            <a:pPr algn="ctr"/>
            <a:r>
              <a:rPr lang="en-US" sz="3300" b="1" dirty="0" smtClean="0">
                <a:solidFill>
                  <a:srgbClr val="006600"/>
                </a:solidFill>
              </a:rPr>
              <a:t>Solar Photo Voltaic Demonstration and Scale-Up Project</a:t>
            </a:r>
            <a:r>
              <a:rPr lang="en-029" sz="3200" b="1" dirty="0" smtClean="0">
                <a:solidFill>
                  <a:srgbClr val="006600"/>
                </a:solidFill>
              </a:rPr>
              <a:t/>
            </a:r>
            <a:br>
              <a:rPr lang="en-029" sz="3200" b="1" dirty="0" smtClean="0">
                <a:solidFill>
                  <a:srgbClr val="006600"/>
                </a:solidFill>
              </a:rPr>
            </a:br>
            <a:endParaRPr lang="en-029" dirty="0"/>
          </a:p>
        </p:txBody>
      </p:sp>
      <p:sp>
        <p:nvSpPr>
          <p:cNvPr id="3" name="Content Placeholder 2"/>
          <p:cNvSpPr>
            <a:spLocks noGrp="1"/>
          </p:cNvSpPr>
          <p:nvPr>
            <p:ph sz="quarter" idx="1"/>
          </p:nvPr>
        </p:nvSpPr>
        <p:spPr>
          <a:xfrm>
            <a:off x="304800" y="1676400"/>
            <a:ext cx="8382000" cy="4873752"/>
          </a:xfrm>
        </p:spPr>
        <p:txBody>
          <a:bodyPr>
            <a:noAutofit/>
          </a:bodyPr>
          <a:lstStyle/>
          <a:p>
            <a:r>
              <a:rPr lang="en-US" sz="1800" dirty="0" smtClean="0"/>
              <a:t>To install a 200 kW roof mounted solar photovoltaic (PV) system on several Government buildings and to provide technical assistance to develop appropriate financial mechanisms</a:t>
            </a:r>
            <a:r>
              <a:rPr lang="en-029" sz="1800" dirty="0" smtClean="0"/>
              <a:t>. </a:t>
            </a:r>
          </a:p>
          <a:p>
            <a:r>
              <a:rPr lang="en-US" sz="1800" dirty="0" smtClean="0"/>
              <a:t>Partners: Energy Unit, World Bank, Ministry of Health, Wellness and the Environment, VINLEC</a:t>
            </a:r>
          </a:p>
          <a:p>
            <a:pPr>
              <a:buNone/>
            </a:pPr>
            <a:r>
              <a:rPr lang="en-US" sz="1800" b="1" dirty="0" smtClean="0"/>
              <a:t>Project Activities for 2017:</a:t>
            </a:r>
            <a:r>
              <a:rPr lang="en-029" sz="1800" b="1" dirty="0" smtClean="0"/>
              <a:t> </a:t>
            </a:r>
          </a:p>
          <a:p>
            <a:r>
              <a:rPr lang="en-US" sz="1800" dirty="0" smtClean="0"/>
              <a:t>200 </a:t>
            </a:r>
            <a:r>
              <a:rPr lang="en-US" sz="1800" dirty="0" err="1" smtClean="0"/>
              <a:t>kw</a:t>
            </a:r>
            <a:r>
              <a:rPr lang="en-US" sz="1800" dirty="0" smtClean="0"/>
              <a:t> Solar PV to be installed at the Division of Technical and Vocational Education (Community College)</a:t>
            </a:r>
            <a:endParaRPr lang="en-029" sz="1800" dirty="0" smtClean="0"/>
          </a:p>
          <a:p>
            <a:r>
              <a:rPr lang="en-GB" sz="1800" dirty="0" smtClean="0"/>
              <a:t>Strengthen the government’s capacity and sector knowledge through an on-the-job capacity-building experience</a:t>
            </a:r>
            <a:endParaRPr lang="en-029" sz="1800" dirty="0" smtClean="0"/>
          </a:p>
          <a:p>
            <a:r>
              <a:rPr lang="en-GB" sz="1800" dirty="0" smtClean="0"/>
              <a:t>Compensation for building owner through a rooftop lease arrangement with periodic payment and/or reduced electricity costs.</a:t>
            </a:r>
            <a:endParaRPr lang="en-029" sz="1800" dirty="0" smtClean="0"/>
          </a:p>
          <a:p>
            <a:pPr>
              <a:buNone/>
            </a:pPr>
            <a:r>
              <a:rPr lang="en-GB" sz="2000" dirty="0" smtClean="0">
                <a:solidFill>
                  <a:srgbClr val="FF0000"/>
                </a:solidFill>
              </a:rPr>
              <a:t> </a:t>
            </a:r>
            <a:endParaRPr lang="en-029" sz="2000" dirty="0" smtClean="0">
              <a:solidFill>
                <a:srgbClr val="FF0000"/>
              </a:solidFill>
            </a:endParaRPr>
          </a:p>
          <a:p>
            <a:pPr>
              <a:buNone/>
            </a:pPr>
            <a:r>
              <a:rPr lang="en-US" sz="2900" dirty="0" smtClean="0"/>
              <a:t/>
            </a:r>
            <a:br>
              <a:rPr lang="en-US" sz="2900" dirty="0" smtClean="0"/>
            </a:br>
            <a:r>
              <a:rPr lang="en-US" dirty="0" smtClean="0"/>
              <a:t/>
            </a:r>
            <a:br>
              <a:rPr lang="en-US" dirty="0" smtClean="0"/>
            </a:br>
            <a:endParaRPr lang="en-029"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t. Vincent and the Grenadines has installed 750 kilowatt hours of photovoltaic panels, which it says reduced its carbon emissions by 800 tonnes annually. Credit: Kenton X. Chance/IPS"/>
          <p:cNvPicPr>
            <a:picLocks noGrp="1" noChangeAspect="1"/>
          </p:cNvPicPr>
          <p:nvPr>
            <p:ph sz="quarter" idx="1"/>
          </p:nvPr>
        </p:nvPicPr>
        <p:blipFill>
          <a:blip r:embed="rId2"/>
          <a:srcRect/>
          <a:stretch>
            <a:fillRect/>
          </a:stretch>
        </p:blipFill>
        <p:spPr bwMode="auto">
          <a:xfrm>
            <a:off x="838200" y="381000"/>
            <a:ext cx="7531823" cy="5029200"/>
          </a:xfrm>
          <a:prstGeom prst="rect">
            <a:avLst/>
          </a:prstGeom>
          <a:noFill/>
          <a:ln w="9525">
            <a:noFill/>
            <a:miter lim="800000"/>
            <a:headEnd/>
            <a:tailEnd/>
          </a:ln>
        </p:spPr>
      </p:pic>
      <p:sp>
        <p:nvSpPr>
          <p:cNvPr id="5" name="Rectangle 4"/>
          <p:cNvSpPr/>
          <p:nvPr/>
        </p:nvSpPr>
        <p:spPr>
          <a:xfrm>
            <a:off x="838200" y="5715000"/>
            <a:ext cx="7467600" cy="646331"/>
          </a:xfrm>
          <a:prstGeom prst="rect">
            <a:avLst/>
          </a:prstGeom>
        </p:spPr>
        <p:txBody>
          <a:bodyPr wrap="square">
            <a:spAutoFit/>
          </a:bodyPr>
          <a:lstStyle/>
          <a:p>
            <a:r>
              <a:rPr lang="en-029" dirty="0" smtClean="0"/>
              <a:t>750 kilowatt hours of photovoltaic panels were installed, to reduce carbon emissions by 800 tonnes annually</a:t>
            </a:r>
            <a:endParaRPr lang="en-029"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1371600"/>
          </a:xfrm>
        </p:spPr>
        <p:txBody>
          <a:bodyPr>
            <a:normAutofit fontScale="90000"/>
          </a:bodyPr>
          <a:lstStyle/>
          <a:p>
            <a:pPr algn="ctr"/>
            <a:r>
              <a:rPr lang="en-US" b="1" dirty="0" smtClean="0">
                <a:solidFill>
                  <a:srgbClr val="006600"/>
                </a:solidFill>
              </a:rPr>
              <a:t>Energy for Sustainable Development in Caribbean Building (ESD)</a:t>
            </a:r>
            <a:br>
              <a:rPr lang="en-US" b="1" dirty="0" smtClean="0">
                <a:solidFill>
                  <a:srgbClr val="006600"/>
                </a:solidFill>
              </a:rPr>
            </a:br>
            <a:endParaRPr lang="en-029" dirty="0"/>
          </a:p>
        </p:txBody>
      </p:sp>
      <p:sp>
        <p:nvSpPr>
          <p:cNvPr id="3" name="Content Placeholder 2"/>
          <p:cNvSpPr>
            <a:spLocks noGrp="1"/>
          </p:cNvSpPr>
          <p:nvPr>
            <p:ph sz="quarter" idx="1"/>
          </p:nvPr>
        </p:nvSpPr>
        <p:spPr>
          <a:xfrm>
            <a:off x="457200" y="1600200"/>
            <a:ext cx="7848600" cy="4873752"/>
          </a:xfrm>
        </p:spPr>
        <p:txBody>
          <a:bodyPr>
            <a:normAutofit fontScale="92500" lnSpcReduction="20000"/>
          </a:bodyPr>
          <a:lstStyle/>
          <a:p>
            <a:r>
              <a:rPr lang="en-US" dirty="0" smtClean="0"/>
              <a:t>To establish and implement measures for promoting sustainability within the buildings sector in St. Vincent and the Grenadines (SVG).</a:t>
            </a:r>
          </a:p>
          <a:p>
            <a:r>
              <a:rPr lang="en-US" dirty="0" smtClean="0"/>
              <a:t>Partners: Energy Unit, Ministry of Housing, Ministry of Transport and Works</a:t>
            </a:r>
          </a:p>
          <a:p>
            <a:pPr>
              <a:buNone/>
            </a:pPr>
            <a:r>
              <a:rPr lang="en-US" b="1" dirty="0" smtClean="0"/>
              <a:t>Project Activities 2017:</a:t>
            </a:r>
            <a:endParaRPr lang="en-029" b="1" dirty="0" smtClean="0"/>
          </a:p>
          <a:p>
            <a:pPr lvl="0"/>
            <a:r>
              <a:rPr lang="en-US" dirty="0" smtClean="0"/>
              <a:t>Retrofit of lights in Public Library</a:t>
            </a:r>
            <a:r>
              <a:rPr lang="en-029" dirty="0" smtClean="0"/>
              <a:t>.</a:t>
            </a:r>
          </a:p>
          <a:p>
            <a:pPr lvl="0"/>
            <a:r>
              <a:rPr lang="en-US" dirty="0" smtClean="0"/>
              <a:t>Rewiring of Electrical System in Public Library</a:t>
            </a:r>
            <a:r>
              <a:rPr lang="en-029" dirty="0" smtClean="0"/>
              <a:t>. </a:t>
            </a:r>
          </a:p>
          <a:p>
            <a:pPr lvl="0"/>
            <a:r>
              <a:rPr lang="en-US" dirty="0" smtClean="0"/>
              <a:t>Installation of a 75kW Solar photovoltaic system at the Argyle International Airport</a:t>
            </a:r>
            <a:r>
              <a:rPr lang="en-029" dirty="0" smtClean="0"/>
              <a:t>. </a:t>
            </a:r>
          </a:p>
          <a:p>
            <a:pPr lvl="0"/>
            <a:r>
              <a:rPr lang="en-US" dirty="0" smtClean="0"/>
              <a:t>Implementation of Energy Efficiency Building Codes</a:t>
            </a:r>
            <a:r>
              <a:rPr lang="en-029" dirty="0" smtClean="0"/>
              <a:t>. </a:t>
            </a:r>
          </a:p>
          <a:p>
            <a:pPr lvl="0"/>
            <a:r>
              <a:rPr lang="en-US" dirty="0" smtClean="0"/>
              <a:t>Establish Energy Labeling Standards</a:t>
            </a:r>
            <a:endParaRPr lang="en-029" dirty="0" smtClean="0"/>
          </a:p>
          <a:p>
            <a:pPr>
              <a:buNone/>
            </a:pPr>
            <a:r>
              <a:rPr lang="en-US" dirty="0" smtClean="0"/>
              <a:t/>
            </a:r>
            <a:br>
              <a:rPr lang="en-US" dirty="0" smtClean="0"/>
            </a:br>
            <a:r>
              <a:rPr lang="en-US" dirty="0" smtClean="0"/>
              <a:t/>
            </a:r>
            <a:br>
              <a:rPr lang="en-US" dirty="0" smtClean="0"/>
            </a:br>
            <a:endParaRPr lang="en-US" dirty="0" smtClean="0">
              <a:solidFill>
                <a:srgbClr val="006600"/>
              </a:solidFill>
            </a:endParaRPr>
          </a:p>
          <a:p>
            <a:endParaRPr lang="en-029" dirty="0">
              <a:solidFill>
                <a:srgbClr val="0066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For OAS SKN ppt\UN SDGs.jpg"/>
          <p:cNvPicPr>
            <a:picLocks noGrp="1" noChangeAspect="1" noChangeArrowheads="1"/>
          </p:cNvPicPr>
          <p:nvPr>
            <p:ph sz="quarter" idx="4294967295"/>
          </p:nvPr>
        </p:nvPicPr>
        <p:blipFill>
          <a:blip r:embed="rId2"/>
          <a:srcRect l="2041" t="68789" r="81632" b="1211"/>
          <a:stretch>
            <a:fillRect/>
          </a:stretch>
        </p:blipFill>
        <p:spPr bwMode="auto">
          <a:xfrm>
            <a:off x="3048000" y="1981200"/>
            <a:ext cx="2743200" cy="2743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029" b="1" dirty="0" smtClean="0">
                <a:solidFill>
                  <a:srgbClr val="006600"/>
                </a:solidFill>
              </a:rPr>
              <a:t>About St. Vincent and the Grenadines (SVG)</a:t>
            </a:r>
            <a:endParaRPr lang="en-029" b="1" dirty="0">
              <a:solidFill>
                <a:srgbClr val="006600"/>
              </a:solidFill>
            </a:endParaRPr>
          </a:p>
        </p:txBody>
      </p:sp>
      <p:sp>
        <p:nvSpPr>
          <p:cNvPr id="4" name="Content Placeholder 2"/>
          <p:cNvSpPr>
            <a:spLocks noGrp="1"/>
          </p:cNvSpPr>
          <p:nvPr>
            <p:ph sz="quarter" idx="1"/>
          </p:nvPr>
        </p:nvSpPr>
        <p:spPr>
          <a:xfrm>
            <a:off x="457200" y="1600200"/>
            <a:ext cx="5791200" cy="4873752"/>
          </a:xfrm>
        </p:spPr>
        <p:txBody>
          <a:bodyPr rtlCol="0">
            <a:normAutofit/>
          </a:bodyPr>
          <a:lstStyle/>
          <a:p>
            <a:pPr>
              <a:defRPr/>
            </a:pPr>
            <a:r>
              <a:rPr lang="en-029" sz="2200" dirty="0" smtClean="0"/>
              <a:t>Population - Approx. 102,350</a:t>
            </a:r>
          </a:p>
          <a:p>
            <a:pPr>
              <a:defRPr/>
            </a:pPr>
            <a:r>
              <a:rPr lang="en-029" sz="2200" dirty="0" smtClean="0"/>
              <a:t>Multi-island, English speaking state (</a:t>
            </a:r>
            <a:r>
              <a:rPr lang="en-029" sz="2200" i="1" dirty="0" smtClean="0"/>
              <a:t>32 islands and cays</a:t>
            </a:r>
            <a:r>
              <a:rPr lang="en-029" sz="2200" dirty="0" smtClean="0"/>
              <a:t>)</a:t>
            </a:r>
          </a:p>
          <a:p>
            <a:pPr>
              <a:defRPr/>
            </a:pPr>
            <a:r>
              <a:rPr lang="en-029" sz="2200" dirty="0" smtClean="0"/>
              <a:t>Total Area - 150 square miles</a:t>
            </a:r>
            <a:r>
              <a:rPr lang="en-029" sz="2200" baseline="30000" dirty="0" smtClean="0"/>
              <a:t> </a:t>
            </a:r>
            <a:r>
              <a:rPr lang="en-029" sz="2200" dirty="0" smtClean="0"/>
              <a:t>/ 389 km</a:t>
            </a:r>
            <a:r>
              <a:rPr lang="en-029" sz="2200" baseline="30000" dirty="0" smtClean="0"/>
              <a:t>2</a:t>
            </a:r>
          </a:p>
          <a:p>
            <a:pPr>
              <a:defRPr/>
            </a:pPr>
            <a:r>
              <a:rPr lang="en-029" sz="2200" dirty="0" smtClean="0"/>
              <a:t>Capital - Kingstown </a:t>
            </a:r>
          </a:p>
          <a:p>
            <a:pPr>
              <a:defRPr/>
            </a:pPr>
            <a:r>
              <a:rPr lang="en-029" sz="2200" dirty="0" smtClean="0"/>
              <a:t>Urban Population Share - 50.6%</a:t>
            </a:r>
          </a:p>
          <a:p>
            <a:pPr>
              <a:defRPr/>
            </a:pPr>
            <a:r>
              <a:rPr lang="en-029" sz="2200" dirty="0" smtClean="0"/>
              <a:t>Tropical Climate</a:t>
            </a:r>
          </a:p>
          <a:p>
            <a:pPr>
              <a:defRPr/>
            </a:pPr>
            <a:r>
              <a:rPr lang="en-029" sz="2200" dirty="0" smtClean="0"/>
              <a:t>Mountainous topography</a:t>
            </a:r>
          </a:p>
          <a:p>
            <a:pPr>
              <a:defRPr/>
            </a:pPr>
            <a:r>
              <a:rPr lang="en-029" sz="2200" dirty="0" smtClean="0"/>
              <a:t>Major Features - La Soufriere Volcano and Botanical Gardens</a:t>
            </a:r>
          </a:p>
          <a:p>
            <a:pPr>
              <a:defRPr/>
            </a:pPr>
            <a:r>
              <a:rPr lang="en-029" sz="2200" dirty="0" smtClean="0"/>
              <a:t>Currency - Eastern Caribbean Dollars (</a:t>
            </a:r>
            <a:r>
              <a:rPr lang="en-029" sz="2200" i="1" dirty="0" smtClean="0"/>
              <a:t>USD1= XCD2.67</a:t>
            </a:r>
            <a:r>
              <a:rPr lang="en-029" sz="2200" dirty="0" smtClean="0"/>
              <a:t>)</a:t>
            </a:r>
          </a:p>
          <a:p>
            <a:pPr indent="-274320" eaLnBrk="1" fontAlgn="auto" hangingPunct="1">
              <a:spcAft>
                <a:spcPts val="0"/>
              </a:spcAft>
              <a:defRPr/>
            </a:pPr>
            <a:endParaRPr lang="en-US" dirty="0" smtClean="0"/>
          </a:p>
          <a:p>
            <a:pPr indent="-274320" eaLnBrk="1" fontAlgn="auto" hangingPunct="1">
              <a:spcAft>
                <a:spcPts val="0"/>
              </a:spcAft>
              <a:defRPr/>
            </a:pPr>
            <a:endParaRPr lang="en-US" dirty="0" smtClean="0"/>
          </a:p>
          <a:p>
            <a:pPr marL="68580" indent="0" eaLnBrk="1" fontAlgn="auto" hangingPunct="1">
              <a:spcAft>
                <a:spcPts val="0"/>
              </a:spcAft>
              <a:buFont typeface="Wingdings 2" pitchFamily="18" charset="2"/>
              <a:buNone/>
              <a:defRPr/>
            </a:pPr>
            <a:endParaRPr lang="en-US" dirty="0" smtClean="0"/>
          </a:p>
          <a:p>
            <a:pPr indent="-274320" eaLnBrk="1" fontAlgn="auto" hangingPunct="1">
              <a:spcAft>
                <a:spcPts val="0"/>
              </a:spcAft>
              <a:defRPr/>
            </a:pPr>
            <a:endParaRPr lang="en-US" dirty="0"/>
          </a:p>
        </p:txBody>
      </p:sp>
      <p:pic>
        <p:nvPicPr>
          <p:cNvPr id="6" name="Picture 5" descr="F:\For OAS SKN ppt\vc-map (1).gif"/>
          <p:cNvPicPr>
            <a:picLocks noChangeAspect="1"/>
          </p:cNvPicPr>
          <p:nvPr/>
        </p:nvPicPr>
        <p:blipFill>
          <a:blip r:embed="rId2"/>
          <a:srcRect/>
          <a:stretch>
            <a:fillRect/>
          </a:stretch>
        </p:blipFill>
        <p:spPr bwMode="auto">
          <a:xfrm>
            <a:off x="6172200" y="1676400"/>
            <a:ext cx="2556165" cy="2743200"/>
          </a:xfrm>
          <a:prstGeom prst="rect">
            <a:avLst/>
          </a:prstGeom>
          <a:noFill/>
          <a:ln w="9525">
            <a:noFill/>
            <a:miter lim="800000"/>
            <a:headEnd/>
            <a:tailEnd/>
          </a:ln>
        </p:spPr>
      </p:pic>
      <p:pic>
        <p:nvPicPr>
          <p:cNvPr id="1028" name="Picture 4" descr="https://www.cia.gov/library/publications/the-world-factbook/graphics/flags/large/vc-lgflag.gif"/>
          <p:cNvPicPr>
            <a:picLocks noChangeAspect="1" noChangeArrowheads="1"/>
          </p:cNvPicPr>
          <p:nvPr/>
        </p:nvPicPr>
        <p:blipFill>
          <a:blip r:embed="rId3"/>
          <a:srcRect/>
          <a:stretch>
            <a:fillRect/>
          </a:stretch>
        </p:blipFill>
        <p:spPr bwMode="auto">
          <a:xfrm>
            <a:off x="6172200" y="4572000"/>
            <a:ext cx="2560320" cy="170688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006600"/>
                </a:solidFill>
              </a:rPr>
              <a:t>Ban on Styrofoam</a:t>
            </a:r>
            <a:br>
              <a:rPr lang="en-US" b="1" dirty="0" smtClean="0">
                <a:solidFill>
                  <a:srgbClr val="006600"/>
                </a:solidFill>
              </a:rPr>
            </a:br>
            <a:endParaRPr lang="en-029" dirty="0"/>
          </a:p>
        </p:txBody>
      </p:sp>
      <p:sp>
        <p:nvSpPr>
          <p:cNvPr id="3" name="Content Placeholder 2"/>
          <p:cNvSpPr>
            <a:spLocks noGrp="1"/>
          </p:cNvSpPr>
          <p:nvPr>
            <p:ph sz="quarter" idx="1"/>
          </p:nvPr>
        </p:nvSpPr>
        <p:spPr/>
        <p:txBody>
          <a:bodyPr/>
          <a:lstStyle/>
          <a:p>
            <a:r>
              <a:rPr lang="en-029" dirty="0" smtClean="0"/>
              <a:t>Item is non-biodegradable, difficult to recycle and very common.</a:t>
            </a:r>
          </a:p>
          <a:p>
            <a:r>
              <a:rPr lang="en-029" dirty="0" smtClean="0"/>
              <a:t>Health related issues linked to use of the product.</a:t>
            </a:r>
          </a:p>
          <a:p>
            <a:r>
              <a:rPr lang="en-029" dirty="0" smtClean="0"/>
              <a:t>First phase  of ban on Styrofoam products in food service industry was effective May 1</a:t>
            </a:r>
            <a:r>
              <a:rPr lang="en-029" baseline="30000" dirty="0" smtClean="0"/>
              <a:t>st</a:t>
            </a:r>
            <a:r>
              <a:rPr lang="en-029" dirty="0" smtClean="0"/>
              <a:t>, 2017.</a:t>
            </a:r>
          </a:p>
          <a:p>
            <a:r>
              <a:rPr lang="en-029" dirty="0" smtClean="0"/>
              <a:t>Total outlaw effective February 1</a:t>
            </a:r>
            <a:r>
              <a:rPr lang="en-029" baseline="30000" dirty="0" smtClean="0"/>
              <a:t>st</a:t>
            </a:r>
            <a:r>
              <a:rPr lang="en-029" dirty="0" smtClean="0"/>
              <a:t>, 2018. No importation, selling, serving or packaging of food in it.</a:t>
            </a:r>
          </a:p>
          <a:p>
            <a:endParaRPr lang="en-029"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For OAS SKN ppt\UN SDGs.jpg"/>
          <p:cNvPicPr>
            <a:picLocks noChangeAspect="1" noChangeArrowheads="1"/>
          </p:cNvPicPr>
          <p:nvPr/>
        </p:nvPicPr>
        <p:blipFill>
          <a:blip r:embed="rId2"/>
          <a:srcRect l="18333" t="68371" r="50000" b="2542"/>
          <a:stretch>
            <a:fillRect/>
          </a:stretch>
        </p:blipFill>
        <p:spPr bwMode="auto">
          <a:xfrm>
            <a:off x="1828800" y="2057400"/>
            <a:ext cx="5486400" cy="27432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219200"/>
          </a:xfrm>
        </p:spPr>
        <p:txBody>
          <a:bodyPr/>
          <a:lstStyle/>
          <a:p>
            <a:pPr algn="ctr"/>
            <a:r>
              <a:rPr lang="en-029" b="1" dirty="0" smtClean="0">
                <a:solidFill>
                  <a:srgbClr val="006600"/>
                </a:solidFill>
              </a:rPr>
              <a:t>Fisheries Code of Conduct and Legislation</a:t>
            </a:r>
            <a:endParaRPr lang="en-029" b="1" dirty="0">
              <a:solidFill>
                <a:srgbClr val="006600"/>
              </a:solidFill>
            </a:endParaRPr>
          </a:p>
        </p:txBody>
      </p:sp>
      <p:sp>
        <p:nvSpPr>
          <p:cNvPr id="3" name="Content Placeholder 2"/>
          <p:cNvSpPr>
            <a:spLocks noGrp="1"/>
          </p:cNvSpPr>
          <p:nvPr>
            <p:ph sz="quarter" idx="1"/>
          </p:nvPr>
        </p:nvSpPr>
        <p:spPr>
          <a:xfrm>
            <a:off x="457200" y="1600200"/>
            <a:ext cx="7924800" cy="4873752"/>
          </a:xfrm>
        </p:spPr>
        <p:txBody>
          <a:bodyPr>
            <a:normAutofit/>
          </a:bodyPr>
          <a:lstStyle/>
          <a:p>
            <a:r>
              <a:rPr lang="en-029" dirty="0" smtClean="0"/>
              <a:t>The Fisheries Division uses the FAO code of conduct  on responsible fishing in its work with fisher folk and civil society groups, to enable compliance with fisheries regulations aimed at making fishing sustainable while adhering to the international agreed fishing practices.</a:t>
            </a:r>
          </a:p>
          <a:p>
            <a:r>
              <a:rPr lang="en-029" dirty="0" smtClean="0"/>
              <a:t>As of January 1</a:t>
            </a:r>
            <a:r>
              <a:rPr lang="en-029" baseline="30000" dirty="0" smtClean="0"/>
              <a:t>st</a:t>
            </a:r>
            <a:r>
              <a:rPr lang="en-029" dirty="0" smtClean="0"/>
              <a:t>, 2017, the catching or killing of sea turtles, or disturbing of their nests became illegal.  </a:t>
            </a:r>
          </a:p>
          <a:p>
            <a:r>
              <a:rPr lang="en-029" dirty="0" smtClean="0"/>
              <a:t>Laws are to be passed to outlaw the killing of Orcas (Killer whales) in keeping with an international ban signed onto re the killing of Bottlenose Dolphins and Killer whales.</a:t>
            </a:r>
            <a:endParaRPr lang="en-029"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467600" cy="1143000"/>
          </a:xfrm>
        </p:spPr>
        <p:txBody>
          <a:bodyPr/>
          <a:lstStyle/>
          <a:p>
            <a:pPr algn="ctr"/>
            <a:r>
              <a:rPr lang="en-029" b="1" dirty="0" smtClean="0">
                <a:solidFill>
                  <a:srgbClr val="006600"/>
                </a:solidFill>
              </a:rPr>
              <a:t>Thank you! </a:t>
            </a:r>
            <a:r>
              <a:rPr lang="en-029" b="1" dirty="0" smtClean="0">
                <a:solidFill>
                  <a:srgbClr val="006600"/>
                </a:solidFill>
                <a:sym typeface="Wingdings" panose="05000000000000000000" pitchFamily="2" charset="2"/>
              </a:rPr>
              <a:t></a:t>
            </a:r>
            <a:endParaRPr lang="en-029" b="1" dirty="0">
              <a:solidFill>
                <a:srgbClr val="0066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For OAS SKN ppt\UN SDGs.jpg"/>
          <p:cNvPicPr>
            <a:picLocks noChangeAspect="1" noChangeArrowheads="1"/>
          </p:cNvPicPr>
          <p:nvPr/>
        </p:nvPicPr>
        <p:blipFill>
          <a:blip r:embed="rId2"/>
          <a:srcRect l="34167" t="8666" r="33333" b="60716"/>
          <a:stretch>
            <a:fillRect/>
          </a:stretch>
        </p:blipFill>
        <p:spPr bwMode="auto">
          <a:xfrm>
            <a:off x="1828800" y="1905000"/>
            <a:ext cx="5349240" cy="2743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2000" cy="1371600"/>
          </a:xfrm>
        </p:spPr>
        <p:txBody>
          <a:bodyPr>
            <a:normAutofit fontScale="90000"/>
          </a:bodyPr>
          <a:lstStyle/>
          <a:p>
            <a:pPr algn="ctr"/>
            <a:r>
              <a:rPr lang="en-US" b="1" dirty="0" smtClean="0">
                <a:solidFill>
                  <a:srgbClr val="006600"/>
                </a:solidFill>
              </a:rPr>
              <a:t/>
            </a:r>
            <a:br>
              <a:rPr lang="en-US" b="1" dirty="0" smtClean="0">
                <a:solidFill>
                  <a:srgbClr val="006600"/>
                </a:solidFill>
              </a:rPr>
            </a:br>
            <a:r>
              <a:rPr lang="en-US" b="1" dirty="0" smtClean="0">
                <a:solidFill>
                  <a:srgbClr val="006600"/>
                </a:solidFill>
              </a:rPr>
              <a:t/>
            </a:r>
            <a:br>
              <a:rPr lang="en-US" b="1" dirty="0" smtClean="0">
                <a:solidFill>
                  <a:srgbClr val="006600"/>
                </a:solidFill>
              </a:rPr>
            </a:br>
            <a:r>
              <a:rPr lang="en-US" b="1" dirty="0" smtClean="0">
                <a:solidFill>
                  <a:srgbClr val="006600"/>
                </a:solidFill>
              </a:rPr>
              <a:t/>
            </a:r>
            <a:br>
              <a:rPr lang="en-US" b="1" dirty="0" smtClean="0">
                <a:solidFill>
                  <a:srgbClr val="006600"/>
                </a:solidFill>
              </a:rPr>
            </a:br>
            <a:r>
              <a:rPr lang="en-US" b="1" dirty="0" smtClean="0">
                <a:solidFill>
                  <a:srgbClr val="006600"/>
                </a:solidFill>
              </a:rPr>
              <a:t/>
            </a:r>
            <a:br>
              <a:rPr lang="en-US" b="1" dirty="0" smtClean="0">
                <a:solidFill>
                  <a:srgbClr val="006600"/>
                </a:solidFill>
              </a:rPr>
            </a:br>
            <a:r>
              <a:rPr lang="en-US" b="1" dirty="0" smtClean="0">
                <a:solidFill>
                  <a:srgbClr val="006600"/>
                </a:solidFill>
              </a:rPr>
              <a:t/>
            </a:r>
            <a:br>
              <a:rPr lang="en-US" b="1" dirty="0" smtClean="0">
                <a:solidFill>
                  <a:srgbClr val="006600"/>
                </a:solidFill>
              </a:rPr>
            </a:br>
            <a:r>
              <a:rPr lang="en-US" b="1" dirty="0" smtClean="0">
                <a:solidFill>
                  <a:srgbClr val="006600"/>
                </a:solidFill>
              </a:rPr>
              <a:t/>
            </a:r>
            <a:br>
              <a:rPr lang="en-US" b="1" dirty="0" smtClean="0">
                <a:solidFill>
                  <a:srgbClr val="006600"/>
                </a:solidFill>
              </a:rPr>
            </a:br>
            <a:r>
              <a:rPr lang="en-US" b="1" dirty="0" smtClean="0">
                <a:solidFill>
                  <a:srgbClr val="006600"/>
                </a:solidFill>
              </a:rPr>
              <a:t/>
            </a:r>
            <a:br>
              <a:rPr lang="en-US" b="1" dirty="0" smtClean="0">
                <a:solidFill>
                  <a:srgbClr val="006600"/>
                </a:solidFill>
              </a:rPr>
            </a:br>
            <a:r>
              <a:rPr lang="en-US" sz="3100" b="1" dirty="0" smtClean="0">
                <a:solidFill>
                  <a:srgbClr val="006600"/>
                </a:solidFill>
              </a:rPr>
              <a:t>Start Bright </a:t>
            </a:r>
            <a:r>
              <a:rPr lang="en-US" sz="3100" b="1" dirty="0" err="1" smtClean="0">
                <a:solidFill>
                  <a:srgbClr val="006600"/>
                </a:solidFill>
              </a:rPr>
              <a:t>Tus</a:t>
            </a:r>
            <a:r>
              <a:rPr lang="en-US" sz="3100" b="1" dirty="0" smtClean="0">
                <a:solidFill>
                  <a:srgbClr val="006600"/>
                </a:solidFill>
              </a:rPr>
              <a:t>-T School breakfast </a:t>
            </a:r>
            <a:r>
              <a:rPr lang="en-US" sz="3100" b="1" dirty="0" err="1" smtClean="0">
                <a:solidFill>
                  <a:srgbClr val="006600"/>
                </a:solidFill>
              </a:rPr>
              <a:t>Programme</a:t>
            </a:r>
            <a:r>
              <a:rPr lang="en-US" b="1" dirty="0" smtClean="0">
                <a:solidFill>
                  <a:srgbClr val="006600"/>
                </a:solidFill>
              </a:rPr>
              <a:t/>
            </a:r>
            <a:br>
              <a:rPr lang="en-US" b="1" dirty="0" smtClean="0">
                <a:solidFill>
                  <a:srgbClr val="006600"/>
                </a:solidFill>
              </a:rPr>
            </a:br>
            <a:endParaRPr lang="en-029" dirty="0"/>
          </a:p>
        </p:txBody>
      </p:sp>
      <p:sp>
        <p:nvSpPr>
          <p:cNvPr id="3" name="Content Placeholder 2"/>
          <p:cNvSpPr>
            <a:spLocks noGrp="1"/>
          </p:cNvSpPr>
          <p:nvPr>
            <p:ph sz="quarter" idx="1"/>
          </p:nvPr>
        </p:nvSpPr>
        <p:spPr>
          <a:xfrm>
            <a:off x="457200" y="1371600"/>
            <a:ext cx="8001000" cy="5102352"/>
          </a:xfrm>
        </p:spPr>
        <p:txBody>
          <a:bodyPr>
            <a:normAutofit/>
          </a:bodyPr>
          <a:lstStyle/>
          <a:p>
            <a:r>
              <a:rPr lang="en-US" dirty="0" smtClean="0"/>
              <a:t>An initiative by All Island Recyling Inc. in primary </a:t>
            </a:r>
            <a:r>
              <a:rPr lang="en-US" dirty="0"/>
              <a:t>schools. </a:t>
            </a:r>
            <a:endParaRPr lang="en-US" dirty="0" smtClean="0"/>
          </a:p>
          <a:p>
            <a:r>
              <a:rPr lang="en-US" dirty="0" smtClean="0"/>
              <a:t>Two </a:t>
            </a:r>
            <a:r>
              <a:rPr lang="en-US" dirty="0"/>
              <a:t>(2) supporting </a:t>
            </a:r>
            <a:r>
              <a:rPr lang="en-US" dirty="0" smtClean="0"/>
              <a:t>pillars: </a:t>
            </a:r>
            <a:r>
              <a:rPr lang="en-US" dirty="0"/>
              <a:t>Tus-T water sales and recycling of different brands of plastic beverage bottles</a:t>
            </a:r>
            <a:r>
              <a:rPr lang="en-US" dirty="0" smtClean="0"/>
              <a:t>.</a:t>
            </a:r>
          </a:p>
          <a:p>
            <a:r>
              <a:rPr lang="en-US" dirty="0" smtClean="0"/>
              <a:t>For the school year 2016-2017 children served daily went from 60 to 375 and 12 to 75 schools (primary and secondary combined) in all 11 school districts. </a:t>
            </a:r>
          </a:p>
          <a:p>
            <a:r>
              <a:rPr lang="en-US" dirty="0" smtClean="0"/>
              <a:t>In January 2017, 10 children were served breakfast in 4 schools. Presently 395 breakfasts are being served daily.</a:t>
            </a:r>
            <a:endParaRPr lang="en-029" dirty="0" smtClean="0"/>
          </a:p>
          <a:p>
            <a:endParaRPr lang="en-029" dirty="0">
              <a:solidFill>
                <a:srgbClr val="0066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868362"/>
          </a:xfrm>
        </p:spPr>
        <p:txBody>
          <a:bodyPr/>
          <a:lstStyle/>
          <a:p>
            <a:pPr algn="ctr"/>
            <a:r>
              <a:rPr lang="en-029" b="1" dirty="0" smtClean="0">
                <a:solidFill>
                  <a:srgbClr val="006600"/>
                </a:solidFill>
              </a:rPr>
              <a:t>Schools Feeding Programme</a:t>
            </a:r>
          </a:p>
        </p:txBody>
      </p:sp>
      <p:sp>
        <p:nvSpPr>
          <p:cNvPr id="3" name="Content Placeholder 2"/>
          <p:cNvSpPr>
            <a:spLocks noGrp="1"/>
          </p:cNvSpPr>
          <p:nvPr>
            <p:ph sz="quarter" idx="1"/>
          </p:nvPr>
        </p:nvSpPr>
        <p:spPr>
          <a:xfrm>
            <a:off x="457200" y="1371600"/>
            <a:ext cx="8001000" cy="5102352"/>
          </a:xfrm>
        </p:spPr>
        <p:txBody>
          <a:bodyPr>
            <a:normAutofit fontScale="92500" lnSpcReduction="20000"/>
          </a:bodyPr>
          <a:lstStyle/>
          <a:p>
            <a:pPr lvl="0"/>
            <a:r>
              <a:rPr lang="en-029" dirty="0" smtClean="0"/>
              <a:t>Initiative by the Ministry of Education in collaboration </a:t>
            </a:r>
            <a:r>
              <a:rPr lang="en-US" dirty="0" smtClean="0"/>
              <a:t>with the Ministry of Health, Wellness and the Environment.</a:t>
            </a:r>
          </a:p>
          <a:p>
            <a:pPr lvl="0"/>
            <a:r>
              <a:rPr lang="en-US" dirty="0" smtClean="0"/>
              <a:t>Makes balanced, nutritious meals available to all children attending Primary Schools and Early Childhood Educational </a:t>
            </a:r>
            <a:r>
              <a:rPr lang="en-US" dirty="0" err="1" smtClean="0"/>
              <a:t>Centres</a:t>
            </a:r>
            <a:r>
              <a:rPr lang="en-US" dirty="0" smtClean="0"/>
              <a:t>.</a:t>
            </a:r>
          </a:p>
          <a:p>
            <a:r>
              <a:rPr lang="en-US" dirty="0" smtClean="0"/>
              <a:t>Aim: to provide one-third (⅓) of the daily nutrient requirement to the beneficiaries in hopes of alleviating problems that may inadvertently affect learning.</a:t>
            </a:r>
          </a:p>
          <a:p>
            <a:r>
              <a:rPr lang="en-US" dirty="0" smtClean="0"/>
              <a:t>Head teacher and supervising teacher at each school are responsible for the daily operation of the </a:t>
            </a:r>
            <a:r>
              <a:rPr lang="en-US" dirty="0" err="1" smtClean="0"/>
              <a:t>programme</a:t>
            </a:r>
            <a:r>
              <a:rPr lang="en-US" dirty="0" smtClean="0"/>
              <a:t>. </a:t>
            </a:r>
          </a:p>
          <a:p>
            <a:r>
              <a:rPr lang="en-US" dirty="0" smtClean="0"/>
              <a:t>Approximately 110 kitchen attendants employed who are responsible for food preparation and service. </a:t>
            </a:r>
          </a:p>
          <a:p>
            <a:r>
              <a:rPr lang="en-US" dirty="0" smtClean="0"/>
              <a:t>Sixty-four (64) primary schools and nine (9) pre-schools on the </a:t>
            </a:r>
            <a:r>
              <a:rPr lang="en-US" dirty="0" err="1" smtClean="0"/>
              <a:t>programme</a:t>
            </a:r>
            <a:r>
              <a:rPr lang="en-US" dirty="0" smtClean="0"/>
              <a:t>. In 2015-2016 the schools’ population was 13,173 with total of 7,765 students benefitting from the School Feeding </a:t>
            </a:r>
            <a:r>
              <a:rPr lang="en-US" dirty="0" err="1" smtClean="0"/>
              <a:t>Programme</a:t>
            </a:r>
            <a:r>
              <a:rPr lang="en-US" dirty="0" smtClean="0"/>
              <a:t> in that year. </a:t>
            </a:r>
            <a:endParaRPr lang="en-029" dirty="0" smtClean="0"/>
          </a:p>
          <a:p>
            <a:endParaRPr lang="en-029" dirty="0" smtClean="0"/>
          </a:p>
          <a:p>
            <a:pPr lvl="0"/>
            <a:endParaRPr lang="en-029" dirty="0" smtClean="0"/>
          </a:p>
          <a:p>
            <a:endParaRPr lang="en-029"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For OAS SKN ppt\UN SDGs.jpg"/>
          <p:cNvPicPr>
            <a:picLocks noGrp="1" noChangeAspect="1" noChangeArrowheads="1"/>
          </p:cNvPicPr>
          <p:nvPr>
            <p:ph sz="quarter" idx="1"/>
          </p:nvPr>
        </p:nvPicPr>
        <p:blipFill>
          <a:blip r:embed="rId2"/>
          <a:srcRect l="2041" t="38792" r="81633" b="31215"/>
          <a:stretch>
            <a:fillRect/>
          </a:stretch>
        </p:blipFill>
        <p:spPr bwMode="auto">
          <a:xfrm>
            <a:off x="3048000" y="1905000"/>
            <a:ext cx="2743200" cy="2743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ctr"/>
            <a:r>
              <a:rPr lang="en-029" b="1" dirty="0" smtClean="0">
                <a:solidFill>
                  <a:srgbClr val="006600"/>
                </a:solidFill>
              </a:rPr>
              <a:t>Fresh Water Resources</a:t>
            </a:r>
            <a:endParaRPr lang="en-029" b="1" dirty="0">
              <a:solidFill>
                <a:srgbClr val="006600"/>
              </a:solidFill>
            </a:endParaRPr>
          </a:p>
        </p:txBody>
      </p:sp>
      <p:sp>
        <p:nvSpPr>
          <p:cNvPr id="3" name="Content Placeholder 2"/>
          <p:cNvSpPr>
            <a:spLocks noGrp="1"/>
          </p:cNvSpPr>
          <p:nvPr>
            <p:ph sz="quarter" idx="1"/>
          </p:nvPr>
        </p:nvSpPr>
        <p:spPr>
          <a:xfrm>
            <a:off x="457200" y="1524000"/>
            <a:ext cx="7696200" cy="4949952"/>
          </a:xfrm>
        </p:spPr>
        <p:txBody>
          <a:bodyPr>
            <a:normAutofit lnSpcReduction="10000"/>
          </a:bodyPr>
          <a:lstStyle/>
          <a:p>
            <a:r>
              <a:rPr lang="en-029" dirty="0" smtClean="0"/>
              <a:t>The mainland St. Vincent  has 100% coverage provided by the Central Water and Sewerage Authority (CWSA), which does treatment, transmission and distribution of potable water to domestic, commercial, shipping, and government customers.</a:t>
            </a:r>
          </a:p>
          <a:p>
            <a:r>
              <a:rPr lang="en-029" dirty="0" smtClean="0"/>
              <a:t>About 98 % of </a:t>
            </a:r>
            <a:r>
              <a:rPr lang="en-029" dirty="0"/>
              <a:t>the households have pipe-borne water directly to </a:t>
            </a:r>
            <a:r>
              <a:rPr lang="en-029" dirty="0" smtClean="0"/>
              <a:t>them.</a:t>
            </a:r>
          </a:p>
          <a:p>
            <a:r>
              <a:rPr lang="en-029" dirty="0" smtClean="0"/>
              <a:t>The Grenadines has no surface water and relies on rainwater harvesting and a few artesian wells. </a:t>
            </a:r>
          </a:p>
          <a:p>
            <a:r>
              <a:rPr lang="en-029" dirty="0" smtClean="0"/>
              <a:t>A Reverse Osmosis plant was installed in </a:t>
            </a:r>
            <a:r>
              <a:rPr lang="en-029" dirty="0" err="1" smtClean="0"/>
              <a:t>Bequia</a:t>
            </a:r>
            <a:r>
              <a:rPr lang="en-029" dirty="0" smtClean="0"/>
              <a:t>. It is driven by solar energy  and hoped to be reproduced in other Grenadine islands.</a:t>
            </a:r>
          </a:p>
          <a:p>
            <a:pPr>
              <a:buNone/>
            </a:pPr>
            <a:endParaRPr lang="en-029" dirty="0" smtClean="0"/>
          </a:p>
          <a:p>
            <a:endParaRPr lang="en-029" dirty="0" smtClean="0"/>
          </a:p>
          <a:p>
            <a:endParaRPr lang="en-029"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For OAS SKN ppt\SVG Water sourc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41313"/>
            <a:ext cx="8534400" cy="6175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2616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dirty="0"/>
          </a:p>
        </p:txBody>
      </p:sp>
      <p:pic>
        <p:nvPicPr>
          <p:cNvPr id="3074" name="Picture 2" descr="http://www.cwsasvg.com/cwsa/imag001.jpg"/>
          <p:cNvPicPr>
            <a:picLocks noGrp="1" noChangeAspect="1" noChangeArrowheads="1"/>
          </p:cNvPicPr>
          <p:nvPr>
            <p:ph sz="quarter" idx="1"/>
          </p:nvPr>
        </p:nvPicPr>
        <p:blipFill>
          <a:blip r:embed="rId2"/>
          <a:srcRect/>
          <a:stretch>
            <a:fillRect/>
          </a:stretch>
        </p:blipFill>
        <p:spPr bwMode="auto">
          <a:xfrm>
            <a:off x="304800" y="2362200"/>
            <a:ext cx="7924800" cy="27432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610</TotalTime>
  <Words>952</Words>
  <Application>Microsoft Office PowerPoint</Application>
  <PresentationFormat>On-screen Show (4:3)</PresentationFormat>
  <Paragraphs>90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Oriel</vt:lpstr>
      <vt:lpstr>OAS Sustainable Cities Course </vt:lpstr>
      <vt:lpstr>About St. Vincent and the Grenadines (SVG)</vt:lpstr>
      <vt:lpstr>PowerPoint Presentation</vt:lpstr>
      <vt:lpstr>       Start Bright Tus-T School breakfast Programme </vt:lpstr>
      <vt:lpstr>Schools Feeding Programme</vt:lpstr>
      <vt:lpstr>PowerPoint Presentation</vt:lpstr>
      <vt:lpstr>Fresh Water Resources</vt:lpstr>
      <vt:lpstr>PowerPoint Presentation</vt:lpstr>
      <vt:lpstr>PowerPoint Presentation</vt:lpstr>
      <vt:lpstr>PowerPoint Presentation</vt:lpstr>
      <vt:lpstr>Waste Management</vt:lpstr>
      <vt:lpstr>PowerPoint Presentation</vt:lpstr>
      <vt:lpstr>National Energy Policy (NEP) </vt:lpstr>
      <vt:lpstr>Geothermal Development Project </vt:lpstr>
      <vt:lpstr>PowerPoint Presentation</vt:lpstr>
      <vt:lpstr>Solar Photo Voltaic Demonstration and Scale-Up Project </vt:lpstr>
      <vt:lpstr>PowerPoint Presentation</vt:lpstr>
      <vt:lpstr>Energy for Sustainable Development in Caribbean Building (ESD) </vt:lpstr>
      <vt:lpstr>PowerPoint Presentation</vt:lpstr>
      <vt:lpstr>Ban on Styrofoam </vt:lpstr>
      <vt:lpstr>PowerPoint Presentation</vt:lpstr>
      <vt:lpstr>Fisheries Code of Conduct and Legislation</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OAS Sustainable Cities Course</dc:title>
  <dc:creator>John Cametha</dc:creator>
  <cp:lastModifiedBy>Cametha</cp:lastModifiedBy>
  <cp:revision>77</cp:revision>
  <dcterms:created xsi:type="dcterms:W3CDTF">2006-08-16T00:00:00Z</dcterms:created>
  <dcterms:modified xsi:type="dcterms:W3CDTF">2017-06-02T03:05:48Z</dcterms:modified>
</cp:coreProperties>
</file>